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Default ContentType="image/gif" Extension="gif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1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6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2.xml"/>
  <Override ContentType="application/vnd.openxmlformats-officedocument.presentationml.slide+xml" PartName="/ppt/slides/slide9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17.xml"/>
  <Override ContentType="application/vnd.openxmlformats-officedocument.presentationml.slide+xml" PartName="/ppt/slides/slide8.xml"/>
  <Override ContentType="application/vnd.openxmlformats-officedocument.presentationml.slide+xml" PartName="/ppt/slides/slide4.xml"/>
  <Override ContentType="application/vnd.openxmlformats-officedocument.presentationml.slide+xml" PartName="/ppt/slides/slide10.xml"/>
  <Override ContentType="application/vnd.openxmlformats-officedocument.presentationml.slide+xml" PartName="/ppt/slides/slide14.xml"/>
  <Override ContentType="application/vnd.openxmlformats-officedocument.presentationml.slide+xml" PartName="/ppt/slides/slide11.xml"/>
  <Override ContentType="application/vnd.openxmlformats-officedocument.presentationml.slide+xml" PartName="/ppt/slides/slide5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21" Type="http://schemas.openxmlformats.org/officeDocument/2006/relationships/slide" Target="slides/slide16.xml"/><Relationship Id="rId2" Type="http://schemas.openxmlformats.org/officeDocument/2006/relationships/presProps" Target="presProps.xml"/><Relationship Id="rId12" Type="http://schemas.openxmlformats.org/officeDocument/2006/relationships/slide" Target="slides/slide7.xml"/><Relationship Id="rId22" Type="http://schemas.openxmlformats.org/officeDocument/2006/relationships/slide" Target="slides/slide17.xml"/><Relationship Id="rId13" Type="http://schemas.openxmlformats.org/officeDocument/2006/relationships/slide" Target="slides/slide8.xml"/><Relationship Id="rId1" Type="http://schemas.openxmlformats.org/officeDocument/2006/relationships/theme" Target="theme/theme3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3" Type="http://schemas.openxmlformats.org/officeDocument/2006/relationships/tableStyles" Target="tableStyles.xml"/><Relationship Id="rId11" Type="http://schemas.openxmlformats.org/officeDocument/2006/relationships/slide" Target="slides/slide6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jpg>
</file>

<file path=ppt/media/image01.gif>
</file>

<file path=ppt/media/image02.jpg>
</file>

<file path=ppt/media/image03.jpg>
</file>

<file path=ppt/media/image04.png>
</file>

<file path=ppt/media/image05.png>
</file>

<file path=ppt/media/image06.jpg>
</file>

<file path=ppt/media/image07.jpg>
</file>

<file path=ppt/media/image0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685800" y="1046558"/>
            <a:ext cx="7772400" cy="1102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rgbClr val="FFA711"/>
              </a:buClr>
              <a:buSzPct val="100000"/>
              <a:defRPr b="1" sz="4800">
                <a:solidFill>
                  <a:srgbClr val="FFA711"/>
                </a:solidFill>
              </a:defRPr>
            </a:lvl1pPr>
            <a:lvl2pPr>
              <a:spcBef>
                <a:spcPts val="0"/>
              </a:spcBef>
              <a:buClr>
                <a:srgbClr val="FFA711"/>
              </a:buClr>
              <a:buSzPct val="100000"/>
              <a:defRPr b="1" sz="4800">
                <a:solidFill>
                  <a:srgbClr val="FFA711"/>
                </a:solidFill>
              </a:defRPr>
            </a:lvl2pPr>
            <a:lvl3pPr>
              <a:spcBef>
                <a:spcPts val="0"/>
              </a:spcBef>
              <a:buClr>
                <a:srgbClr val="FFA711"/>
              </a:buClr>
              <a:buSzPct val="100000"/>
              <a:defRPr b="1" sz="4800">
                <a:solidFill>
                  <a:srgbClr val="FFA711"/>
                </a:solidFill>
              </a:defRPr>
            </a:lvl3pPr>
            <a:lvl4pPr>
              <a:spcBef>
                <a:spcPts val="0"/>
              </a:spcBef>
              <a:buClr>
                <a:srgbClr val="FFA711"/>
              </a:buClr>
              <a:buSzPct val="100000"/>
              <a:defRPr b="1" sz="4800">
                <a:solidFill>
                  <a:srgbClr val="FFA711"/>
                </a:solidFill>
              </a:defRPr>
            </a:lvl4pPr>
            <a:lvl5pPr>
              <a:spcBef>
                <a:spcPts val="0"/>
              </a:spcBef>
              <a:buClr>
                <a:srgbClr val="FFA711"/>
              </a:buClr>
              <a:buSzPct val="100000"/>
              <a:defRPr b="1" sz="4800">
                <a:solidFill>
                  <a:srgbClr val="FFA711"/>
                </a:solidFill>
              </a:defRPr>
            </a:lvl5pPr>
            <a:lvl6pPr>
              <a:spcBef>
                <a:spcPts val="0"/>
              </a:spcBef>
              <a:buClr>
                <a:srgbClr val="FFA711"/>
              </a:buClr>
              <a:buSzPct val="100000"/>
              <a:defRPr b="1" sz="4800">
                <a:solidFill>
                  <a:srgbClr val="FFA711"/>
                </a:solidFill>
              </a:defRPr>
            </a:lvl6pPr>
            <a:lvl7pPr>
              <a:spcBef>
                <a:spcPts val="0"/>
              </a:spcBef>
              <a:buClr>
                <a:srgbClr val="FFA711"/>
              </a:buClr>
              <a:buSzPct val="100000"/>
              <a:defRPr b="1" sz="4800">
                <a:solidFill>
                  <a:srgbClr val="FFA711"/>
                </a:solidFill>
              </a:defRPr>
            </a:lvl7pPr>
            <a:lvl8pPr>
              <a:spcBef>
                <a:spcPts val="0"/>
              </a:spcBef>
              <a:buClr>
                <a:srgbClr val="FFA711"/>
              </a:buClr>
              <a:buSzPct val="100000"/>
              <a:defRPr b="1" sz="4800">
                <a:solidFill>
                  <a:srgbClr val="FFA711"/>
                </a:solidFill>
              </a:defRPr>
            </a:lvl8pPr>
            <a:lvl9pPr>
              <a:spcBef>
                <a:spcPts val="0"/>
              </a:spcBef>
              <a:buClr>
                <a:srgbClr val="FFA711"/>
              </a:buClr>
              <a:buSzPct val="100000"/>
              <a:defRPr b="1" sz="4800">
                <a:solidFill>
                  <a:srgbClr val="FFA711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685800" y="2182817"/>
            <a:ext cx="7772400" cy="838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None/>
              <a:defRPr/>
            </a:lvl1pPr>
            <a:lvl2pPr>
              <a:spcBef>
                <a:spcPts val="0"/>
              </a:spcBef>
              <a:buSzPct val="100000"/>
              <a:buNone/>
              <a:defRPr sz="3200"/>
            </a:lvl2pPr>
            <a:lvl3pPr>
              <a:spcBef>
                <a:spcPts val="0"/>
              </a:spcBef>
              <a:buSzPct val="100000"/>
              <a:buNone/>
              <a:defRPr sz="3200"/>
            </a:lvl3pPr>
            <a:lvl4pPr>
              <a:spcBef>
                <a:spcPts val="0"/>
              </a:spcBef>
              <a:buSzPct val="100000"/>
              <a:buNone/>
              <a:defRPr sz="3200"/>
            </a:lvl4pPr>
            <a:lvl5pPr>
              <a:spcBef>
                <a:spcPts val="0"/>
              </a:spcBef>
              <a:buSzPct val="100000"/>
              <a:buNone/>
              <a:defRPr sz="3200"/>
            </a:lvl5pPr>
            <a:lvl6pPr>
              <a:spcBef>
                <a:spcPts val="0"/>
              </a:spcBef>
              <a:buSzPct val="100000"/>
              <a:buNone/>
              <a:defRPr sz="3200"/>
            </a:lvl6pPr>
            <a:lvl7pPr>
              <a:spcBef>
                <a:spcPts val="0"/>
              </a:spcBef>
              <a:buSzPct val="100000"/>
              <a:buNone/>
              <a:defRPr sz="3200"/>
            </a:lvl7pPr>
            <a:lvl8pPr>
              <a:spcBef>
                <a:spcPts val="0"/>
              </a:spcBef>
              <a:buSzPct val="100000"/>
              <a:buNone/>
              <a:defRPr sz="3200"/>
            </a:lvl8pPr>
            <a:lvl9pPr>
              <a:spcBef>
                <a:spcPts val="0"/>
              </a:spcBef>
              <a:buSzPct val="100000"/>
              <a:buNone/>
              <a:defRPr sz="3200"/>
            </a:lvl9pPr>
          </a:lstStyle>
          <a:p/>
        </p:txBody>
      </p:sp>
      <p:grpSp>
        <p:nvGrpSpPr>
          <p:cNvPr id="12" name="Shape 12"/>
          <p:cNvGrpSpPr/>
          <p:nvPr/>
        </p:nvGrpSpPr>
        <p:grpSpPr>
          <a:xfrm>
            <a:off x="0" y="3461599"/>
            <a:ext cx="9144000" cy="1647971"/>
            <a:chOff x="0" y="3690482"/>
            <a:chExt cx="9144000" cy="850171"/>
          </a:xfrm>
        </p:grpSpPr>
        <p:sp>
          <p:nvSpPr>
            <p:cNvPr id="13" name="Shape 13"/>
            <p:cNvSpPr/>
            <p:nvPr/>
          </p:nvSpPr>
          <p:spPr>
            <a:xfrm>
              <a:off x="0" y="4419321"/>
              <a:ext cx="9144000" cy="7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0" y="3774403"/>
              <a:ext cx="9144000" cy="118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0" y="3875339"/>
              <a:ext cx="9144000" cy="116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0" y="3956051"/>
              <a:ext cx="9144000" cy="182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0" y="4186767"/>
              <a:ext cx="9144000" cy="1337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0" y="4320625"/>
              <a:ext cx="9144000" cy="7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0" y="4478853"/>
              <a:ext cx="9144000" cy="61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0" y="3690482"/>
              <a:ext cx="9144000" cy="45600"/>
            </a:xfrm>
            <a:prstGeom prst="rect">
              <a:avLst/>
            </a:prstGeom>
            <a:solidFill>
              <a:srgbClr val="FFA711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idx="12" type="sldNum"/>
          </p:nvPr>
        </p:nvSpPr>
        <p:spPr>
          <a:xfrm>
            <a:off x="8607475" y="4922273"/>
            <a:ext cx="548699" cy="221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dk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defRPr>
                <a:solidFill>
                  <a:srgbClr val="FFA711"/>
                </a:solidFill>
              </a:defRPr>
            </a:lvl1pPr>
            <a:lvl2pPr>
              <a:spcBef>
                <a:spcPts val="0"/>
              </a:spcBef>
              <a:defRPr>
                <a:solidFill>
                  <a:srgbClr val="FFA711"/>
                </a:solidFill>
              </a:defRPr>
            </a:lvl2pPr>
            <a:lvl3pPr>
              <a:spcBef>
                <a:spcPts val="0"/>
              </a:spcBef>
              <a:defRPr>
                <a:solidFill>
                  <a:srgbClr val="FFA711"/>
                </a:solidFill>
              </a:defRPr>
            </a:lvl3pPr>
            <a:lvl4pPr>
              <a:spcBef>
                <a:spcPts val="0"/>
              </a:spcBef>
              <a:defRPr>
                <a:solidFill>
                  <a:srgbClr val="FFA711"/>
                </a:solidFill>
              </a:defRPr>
            </a:lvl4pPr>
            <a:lvl5pPr>
              <a:spcBef>
                <a:spcPts val="0"/>
              </a:spcBef>
              <a:defRPr>
                <a:solidFill>
                  <a:srgbClr val="FFA711"/>
                </a:solidFill>
              </a:defRPr>
            </a:lvl5pPr>
            <a:lvl6pPr>
              <a:spcBef>
                <a:spcPts val="0"/>
              </a:spcBef>
              <a:defRPr>
                <a:solidFill>
                  <a:srgbClr val="FFA711"/>
                </a:solidFill>
              </a:defRPr>
            </a:lvl6pPr>
            <a:lvl7pPr>
              <a:spcBef>
                <a:spcPts val="0"/>
              </a:spcBef>
              <a:defRPr>
                <a:solidFill>
                  <a:srgbClr val="FFA711"/>
                </a:solidFill>
              </a:defRPr>
            </a:lvl7pPr>
            <a:lvl8pPr>
              <a:spcBef>
                <a:spcPts val="0"/>
              </a:spcBef>
              <a:defRPr>
                <a:solidFill>
                  <a:srgbClr val="FFA711"/>
                </a:solidFill>
              </a:defRPr>
            </a:lvl8pPr>
            <a:lvl9pPr>
              <a:spcBef>
                <a:spcPts val="0"/>
              </a:spcBef>
              <a:defRPr>
                <a:solidFill>
                  <a:srgbClr val="FFA711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grpSp>
        <p:nvGrpSpPr>
          <p:cNvPr id="25" name="Shape 25"/>
          <p:cNvGrpSpPr/>
          <p:nvPr/>
        </p:nvGrpSpPr>
        <p:grpSpPr>
          <a:xfrm>
            <a:off x="0" y="4559110"/>
            <a:ext cx="9144000" cy="584536"/>
            <a:chOff x="0" y="3690482"/>
            <a:chExt cx="9144000" cy="301556"/>
          </a:xfrm>
        </p:grpSpPr>
        <p:sp>
          <p:nvSpPr>
            <p:cNvPr id="26" name="Shape 26"/>
            <p:cNvSpPr/>
            <p:nvPr/>
          </p:nvSpPr>
          <p:spPr>
            <a:xfrm>
              <a:off x="0" y="3774403"/>
              <a:ext cx="9144000" cy="118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0" y="3875339"/>
              <a:ext cx="9144000" cy="11669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0" y="3690482"/>
              <a:ext cx="9144000" cy="45600"/>
            </a:xfrm>
            <a:prstGeom prst="rect">
              <a:avLst/>
            </a:prstGeom>
            <a:solidFill>
              <a:srgbClr val="FF6428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Shape 29"/>
          <p:cNvSpPr txBox="1"/>
          <p:nvPr>
            <p:ph idx="12" type="sldNum"/>
          </p:nvPr>
        </p:nvSpPr>
        <p:spPr>
          <a:xfrm>
            <a:off x="8607475" y="4922273"/>
            <a:ext cx="548699" cy="221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dk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457200" y="1200150"/>
            <a:ext cx="4038599" cy="32669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2800"/>
            </a:lvl1pPr>
            <a:lvl2pPr>
              <a:spcBef>
                <a:spcPts val="0"/>
              </a:spcBef>
              <a:defRPr sz="2400"/>
            </a:lvl2pPr>
            <a:lvl3pPr>
              <a:spcBef>
                <a:spcPts val="0"/>
              </a:spcBef>
              <a:defRPr sz="2000"/>
            </a:lvl3pPr>
            <a:lvl4pPr>
              <a:spcBef>
                <a:spcPts val="0"/>
              </a:spcBef>
              <a:defRPr sz="1800"/>
            </a:lvl4pPr>
            <a:lvl5pPr>
              <a:spcBef>
                <a:spcPts val="0"/>
              </a:spcBef>
              <a:defRPr sz="1800"/>
            </a:lvl5pPr>
            <a:lvl6pPr>
              <a:spcBef>
                <a:spcPts val="0"/>
              </a:spcBef>
              <a:defRPr sz="1800"/>
            </a:lvl6pPr>
            <a:lvl7pPr>
              <a:spcBef>
                <a:spcPts val="0"/>
              </a:spcBef>
              <a:defRPr sz="1800"/>
            </a:lvl7pPr>
            <a:lvl8pPr>
              <a:spcBef>
                <a:spcPts val="0"/>
              </a:spcBef>
              <a:defRPr sz="1800"/>
            </a:lvl8pPr>
            <a:lvl9pPr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648200" y="1200150"/>
            <a:ext cx="4038599" cy="32669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2800"/>
            </a:lvl1pPr>
            <a:lvl2pPr>
              <a:spcBef>
                <a:spcPts val="0"/>
              </a:spcBef>
              <a:defRPr sz="2400"/>
            </a:lvl2pPr>
            <a:lvl3pPr>
              <a:spcBef>
                <a:spcPts val="0"/>
              </a:spcBef>
              <a:defRPr sz="2000"/>
            </a:lvl3pPr>
            <a:lvl4pPr>
              <a:spcBef>
                <a:spcPts val="0"/>
              </a:spcBef>
              <a:defRPr sz="1800"/>
            </a:lvl4pPr>
            <a:lvl5pPr>
              <a:spcBef>
                <a:spcPts val="0"/>
              </a:spcBef>
              <a:defRPr sz="1800"/>
            </a:lvl5pPr>
            <a:lvl6pPr>
              <a:spcBef>
                <a:spcPts val="0"/>
              </a:spcBef>
              <a:defRPr sz="1800"/>
            </a:lvl6pPr>
            <a:lvl7pPr>
              <a:spcBef>
                <a:spcPts val="0"/>
              </a:spcBef>
              <a:defRPr sz="1800"/>
            </a:lvl7pPr>
            <a:lvl8pPr>
              <a:spcBef>
                <a:spcPts val="0"/>
              </a:spcBef>
              <a:defRPr sz="1800"/>
            </a:lvl8pPr>
            <a:lvl9pPr>
              <a:spcBef>
                <a:spcPts val="0"/>
              </a:spcBef>
              <a:defRPr sz="1800"/>
            </a:lvl9pPr>
          </a:lstStyle>
          <a:p/>
        </p:txBody>
      </p:sp>
      <p:grpSp>
        <p:nvGrpSpPr>
          <p:cNvPr id="34" name="Shape 34"/>
          <p:cNvGrpSpPr/>
          <p:nvPr/>
        </p:nvGrpSpPr>
        <p:grpSpPr>
          <a:xfrm>
            <a:off x="0" y="4559110"/>
            <a:ext cx="9144000" cy="584536"/>
            <a:chOff x="0" y="3690482"/>
            <a:chExt cx="9144000" cy="301556"/>
          </a:xfrm>
        </p:grpSpPr>
        <p:sp>
          <p:nvSpPr>
            <p:cNvPr id="35" name="Shape 35"/>
            <p:cNvSpPr/>
            <p:nvPr/>
          </p:nvSpPr>
          <p:spPr>
            <a:xfrm>
              <a:off x="0" y="3774403"/>
              <a:ext cx="9144000" cy="118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0" y="3875339"/>
              <a:ext cx="9144000" cy="116699"/>
            </a:xfrm>
            <a:prstGeom prst="rect">
              <a:avLst/>
            </a:prstGeom>
            <a:solidFill>
              <a:srgbClr val="E9E0C9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0" y="3690482"/>
              <a:ext cx="9144000" cy="45600"/>
            </a:xfrm>
            <a:prstGeom prst="rect">
              <a:avLst/>
            </a:prstGeom>
            <a:solidFill>
              <a:srgbClr val="FFA711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Shape 38"/>
          <p:cNvSpPr txBox="1"/>
          <p:nvPr>
            <p:ph idx="12" type="sldNum"/>
          </p:nvPr>
        </p:nvSpPr>
        <p:spPr>
          <a:xfrm>
            <a:off x="8607475" y="4922273"/>
            <a:ext cx="548699" cy="221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dk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grpSp>
        <p:nvGrpSpPr>
          <p:cNvPr id="41" name="Shape 41"/>
          <p:cNvGrpSpPr/>
          <p:nvPr/>
        </p:nvGrpSpPr>
        <p:grpSpPr>
          <a:xfrm>
            <a:off x="0" y="4559110"/>
            <a:ext cx="9144000" cy="584536"/>
            <a:chOff x="0" y="3690482"/>
            <a:chExt cx="9144000" cy="301556"/>
          </a:xfrm>
        </p:grpSpPr>
        <p:sp>
          <p:nvSpPr>
            <p:cNvPr id="42" name="Shape 42"/>
            <p:cNvSpPr/>
            <p:nvPr/>
          </p:nvSpPr>
          <p:spPr>
            <a:xfrm>
              <a:off x="0" y="3774403"/>
              <a:ext cx="9144000" cy="11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0" y="3875339"/>
              <a:ext cx="9144000" cy="116699"/>
            </a:xfrm>
            <a:prstGeom prst="rect">
              <a:avLst/>
            </a:prstGeom>
            <a:solidFill>
              <a:srgbClr val="E9E0C9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0" y="3690482"/>
              <a:ext cx="9144000" cy="4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idx="12" type="sldNum"/>
          </p:nvPr>
        </p:nvSpPr>
        <p:spPr>
          <a:xfrm>
            <a:off x="8607475" y="4922273"/>
            <a:ext cx="548699" cy="221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dk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1792288" y="4025503"/>
            <a:ext cx="5486399" cy="471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rgbClr val="FFA711"/>
              </a:buClr>
              <a:buSzPct val="100000"/>
              <a:buNone/>
              <a:defRPr sz="1400">
                <a:solidFill>
                  <a:srgbClr val="FFA711"/>
                </a:solidFill>
              </a:defRPr>
            </a:lvl1pPr>
          </a:lstStyle>
          <a:p/>
        </p:txBody>
      </p:sp>
      <p:grpSp>
        <p:nvGrpSpPr>
          <p:cNvPr id="48" name="Shape 48"/>
          <p:cNvGrpSpPr/>
          <p:nvPr/>
        </p:nvGrpSpPr>
        <p:grpSpPr>
          <a:xfrm>
            <a:off x="0" y="4559110"/>
            <a:ext cx="9144000" cy="584536"/>
            <a:chOff x="0" y="3690482"/>
            <a:chExt cx="9144000" cy="301556"/>
          </a:xfrm>
        </p:grpSpPr>
        <p:sp>
          <p:nvSpPr>
            <p:cNvPr id="49" name="Shape 49"/>
            <p:cNvSpPr/>
            <p:nvPr/>
          </p:nvSpPr>
          <p:spPr>
            <a:xfrm>
              <a:off x="0" y="3774403"/>
              <a:ext cx="9144000" cy="118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0" y="3875339"/>
              <a:ext cx="9144000" cy="11669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0" y="3690482"/>
              <a:ext cx="9144000" cy="45600"/>
            </a:xfrm>
            <a:prstGeom prst="rect">
              <a:avLst/>
            </a:prstGeom>
            <a:solidFill>
              <a:srgbClr val="FF6428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idx="12" type="sldNum"/>
          </p:nvPr>
        </p:nvSpPr>
        <p:spPr>
          <a:xfrm>
            <a:off x="8607475" y="4922273"/>
            <a:ext cx="548699" cy="221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dk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Shape 54"/>
          <p:cNvGrpSpPr/>
          <p:nvPr/>
        </p:nvGrpSpPr>
        <p:grpSpPr>
          <a:xfrm>
            <a:off x="0" y="3461599"/>
            <a:ext cx="9144000" cy="1647971"/>
            <a:chOff x="0" y="3690482"/>
            <a:chExt cx="9144000" cy="850171"/>
          </a:xfrm>
        </p:grpSpPr>
        <p:sp>
          <p:nvSpPr>
            <p:cNvPr id="55" name="Shape 55"/>
            <p:cNvSpPr/>
            <p:nvPr/>
          </p:nvSpPr>
          <p:spPr>
            <a:xfrm>
              <a:off x="0" y="4419321"/>
              <a:ext cx="9144000" cy="7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0" y="3774403"/>
              <a:ext cx="9144000" cy="118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0" y="3875339"/>
              <a:ext cx="9144000" cy="116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0" y="3956051"/>
              <a:ext cx="9144000" cy="182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0" y="4186767"/>
              <a:ext cx="9144000" cy="1337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0" y="4320625"/>
              <a:ext cx="9144000" cy="7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0" y="4478853"/>
              <a:ext cx="9144000" cy="618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0" y="3690482"/>
              <a:ext cx="9144000" cy="45600"/>
            </a:xfrm>
            <a:prstGeom prst="rect">
              <a:avLst/>
            </a:prstGeom>
            <a:solidFill>
              <a:srgbClr val="FFA711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607475" y="4922273"/>
            <a:ext cx="548699" cy="221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dk2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7E0F23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accent2"/>
              </a:buClr>
              <a:buSzPct val="100000"/>
              <a:buFont typeface="Georgia"/>
              <a:buNone/>
              <a:defRPr sz="44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0"/>
              </a:spcBef>
              <a:buClr>
                <a:schemeClr val="accent2"/>
              </a:buClr>
              <a:buSzPct val="100000"/>
              <a:buFont typeface="Georgia"/>
              <a:buNone/>
              <a:defRPr sz="44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0"/>
              </a:spcBef>
              <a:buClr>
                <a:schemeClr val="accent2"/>
              </a:buClr>
              <a:buSzPct val="100000"/>
              <a:buFont typeface="Georgia"/>
              <a:buNone/>
              <a:defRPr sz="44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0"/>
              </a:spcBef>
              <a:buClr>
                <a:schemeClr val="accent2"/>
              </a:buClr>
              <a:buSzPct val="100000"/>
              <a:buFont typeface="Georgia"/>
              <a:buNone/>
              <a:defRPr sz="44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0"/>
              </a:spcBef>
              <a:buClr>
                <a:schemeClr val="accent2"/>
              </a:buClr>
              <a:buSzPct val="100000"/>
              <a:buFont typeface="Georgia"/>
              <a:buNone/>
              <a:defRPr sz="44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0"/>
              </a:spcBef>
              <a:buClr>
                <a:schemeClr val="accent2"/>
              </a:buClr>
              <a:buSzPct val="100000"/>
              <a:buFont typeface="Georgia"/>
              <a:buNone/>
              <a:defRPr sz="44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0"/>
              </a:spcBef>
              <a:buClr>
                <a:schemeClr val="accent2"/>
              </a:buClr>
              <a:buSzPct val="100000"/>
              <a:buFont typeface="Georgia"/>
              <a:buNone/>
              <a:defRPr sz="44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0"/>
              </a:spcBef>
              <a:buClr>
                <a:schemeClr val="accent2"/>
              </a:buClr>
              <a:buSzPct val="100000"/>
              <a:buFont typeface="Georgia"/>
              <a:buNone/>
              <a:defRPr sz="44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0"/>
              </a:spcBef>
              <a:buClr>
                <a:schemeClr val="accent2"/>
              </a:buClr>
              <a:buSzPct val="100000"/>
              <a:buFont typeface="Georgia"/>
              <a:buNone/>
              <a:defRPr sz="44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defRPr sz="32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560"/>
              </a:spcBef>
              <a:buClr>
                <a:schemeClr val="lt2"/>
              </a:buClr>
              <a:buSzPct val="100000"/>
              <a:buFont typeface="Georgia"/>
              <a:defRPr sz="28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480"/>
              </a:spcBef>
              <a:buClr>
                <a:schemeClr val="lt2"/>
              </a:buClr>
              <a:buSzPct val="100000"/>
              <a:buFont typeface="Georgia"/>
              <a:defRPr sz="24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400"/>
              </a:spcBef>
              <a:buClr>
                <a:schemeClr val="lt2"/>
              </a:buClr>
              <a:buSzPct val="100000"/>
              <a:buFont typeface="Georgia"/>
              <a:defRPr sz="20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400"/>
              </a:spcBef>
              <a:buClr>
                <a:schemeClr val="lt2"/>
              </a:buClr>
              <a:buSzPct val="100000"/>
              <a:buFont typeface="Georgia"/>
              <a:defRPr sz="20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400"/>
              </a:spcBef>
              <a:buClr>
                <a:schemeClr val="lt2"/>
              </a:buClr>
              <a:buSzPct val="100000"/>
              <a:buFont typeface="Georgia"/>
              <a:defRPr sz="20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400"/>
              </a:spcBef>
              <a:buClr>
                <a:schemeClr val="lt2"/>
              </a:buClr>
              <a:buSzPct val="100000"/>
              <a:buFont typeface="Georgia"/>
              <a:defRPr sz="20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400"/>
              </a:spcBef>
              <a:buClr>
                <a:schemeClr val="lt2"/>
              </a:buClr>
              <a:buSzPct val="100000"/>
              <a:buFont typeface="Georgia"/>
              <a:defRPr sz="20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400"/>
              </a:spcBef>
              <a:buClr>
                <a:schemeClr val="lt2"/>
              </a:buClr>
              <a:buSzPct val="100000"/>
              <a:buFont typeface="Georgia"/>
              <a:defRPr sz="20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7" name="Shape 7"/>
          <p:cNvSpPr/>
          <p:nvPr/>
        </p:nvSpPr>
        <p:spPr>
          <a:xfrm>
            <a:off x="0" y="990"/>
            <a:ext cx="9144000" cy="8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607475" y="4922273"/>
            <a:ext cx="548699" cy="2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hyperlink" Target="http://graphical.weather.gov/xml/sample_products/browser_interface/ndfdXML.htm" TargetMode="External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ri.com/what-is-gis/showcase" TargetMode="External"/><Relationship Id="rId3" Type="http://schemas.openxmlformats.org/officeDocument/2006/relationships/hyperlink" Target="http://www.esri.com/what-is-gis/howgisworks" TargetMode="External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3.jpg"/><Relationship Id="rId3" Type="http://schemas.openxmlformats.org/officeDocument/2006/relationships/image" Target="../media/image07.jpg"/><Relationship Id="rId5" Type="http://schemas.openxmlformats.org/officeDocument/2006/relationships/image" Target="../media/image06.jpg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8.jpg"/><Relationship Id="rId3" Type="http://schemas.openxmlformats.org/officeDocument/2006/relationships/image" Target="../media/image05.png"/><Relationship Id="rId5" Type="http://schemas.openxmlformats.org/officeDocument/2006/relationships/image" Target="../media/image02.jpg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0.jpg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gif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3" Type="http://schemas.openxmlformats.org/officeDocument/2006/relationships/hyperlink" Target="http://api-portal.anypoint.mulesoft.com/noaa/api/noaa-national-weather-service-nws-api/docs/reference/ndfd-xml-soap-service?ref=apihub" TargetMode="External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ctrTitle"/>
          </p:nvPr>
        </p:nvSpPr>
        <p:spPr>
          <a:xfrm>
            <a:off x="685800" y="1046558"/>
            <a:ext cx="7772400" cy="1102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NOAA </a:t>
            </a:r>
          </a:p>
        </p:txBody>
      </p:sp>
      <p:sp>
        <p:nvSpPr>
          <p:cNvPr id="66" name="Shape 66"/>
          <p:cNvSpPr txBox="1"/>
          <p:nvPr>
            <p:ph idx="1" type="subTitle"/>
          </p:nvPr>
        </p:nvSpPr>
        <p:spPr>
          <a:xfrm>
            <a:off x="685800" y="2182817"/>
            <a:ext cx="7772400" cy="838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By: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Sean Kotowich &amp; Adriana Solano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Sample REST Request</a:t>
            </a: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http://graphical.weather.gov/xml/sample_products/browser_interface/ndfdXML.htm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ctrTitle"/>
          </p:nvPr>
        </p:nvSpPr>
        <p:spPr>
          <a:xfrm>
            <a:off x="685800" y="1046558"/>
            <a:ext cx="7772400" cy="1102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CASE STUDIES</a:t>
            </a:r>
          </a:p>
        </p:txBody>
      </p:sp>
      <p:sp>
        <p:nvSpPr>
          <p:cNvPr id="131" name="Shape 131"/>
          <p:cNvSpPr txBox="1"/>
          <p:nvPr>
            <p:ph idx="1" type="subTitle"/>
          </p:nvPr>
        </p:nvSpPr>
        <p:spPr>
          <a:xfrm>
            <a:off x="685800" y="2182817"/>
            <a:ext cx="7772400" cy="838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1900"/>
              </a:spcBef>
              <a:spcAft>
                <a:spcPts val="700"/>
              </a:spcAft>
              <a:buClr>
                <a:schemeClr val="dk2"/>
              </a:buClr>
              <a:buFont typeface="Arial"/>
              <a:buNone/>
            </a:pPr>
            <a:r>
              <a:t/>
            </a:r>
            <a:endParaRPr b="1" sz="14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spcBef>
                <a:spcPts val="0"/>
              </a:spcBef>
              <a:buNone/>
            </a:pPr>
            <a:r>
              <a:rPr lang="en" sz="2000"/>
              <a:t>NOAA’s new GIS Platform will increase Availability of Ocean and Weather Data Applications </a:t>
            </a: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●"/>
            </a:pPr>
            <a:r>
              <a:rPr lang="en" sz="1400"/>
              <a:t>NOAA signs agreement with Esri, the world leader in GIS technology - Redlands, California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●"/>
            </a:pPr>
            <a:r>
              <a:rPr lang="en" sz="1400"/>
              <a:t>NOAA maintains data quality while building GIS platform.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●"/>
            </a:pPr>
            <a:r>
              <a:rPr lang="en" sz="1400"/>
              <a:t>‘’NOAA has the ability to increase access to Esri software and services - let NOAA data and applications available to all partners”.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●"/>
            </a:pPr>
            <a:r>
              <a:rPr lang="en" sz="1400"/>
              <a:t>NOAA now has unlimited access to Esri desktop and server products, like: </a:t>
            </a:r>
          </a:p>
          <a:p>
            <a:pPr indent="-3175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○"/>
            </a:pPr>
            <a:r>
              <a:rPr lang="en" sz="1400"/>
              <a:t>ArcGIS for Desktop</a:t>
            </a:r>
          </a:p>
          <a:p>
            <a:pPr indent="-3175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○"/>
            </a:pPr>
            <a:r>
              <a:rPr lang="en" sz="1400"/>
              <a:t>ArcGIS Spatial Analyst and 3D Analyst extensions.</a:t>
            </a:r>
          </a:p>
          <a:p>
            <a:pPr indent="-3175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○"/>
            </a:pPr>
            <a:r>
              <a:rPr lang="en" sz="1400"/>
              <a:t>ArcGIS for Maritime.</a:t>
            </a:r>
          </a:p>
          <a:p>
            <a:pPr indent="0" marL="45720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0" marL="45720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400"/>
              <a:t>NOAA now has the benefit to subscribe to Esri’s ArcGIS online.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457200" y="9512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ArcGIS for Desktop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457200" y="716575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3000"/>
              <a:t>Compile and manage data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indent="-4191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3000"/>
              <a:t>Work with advanced maps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indent="-4191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3000"/>
              <a:t>Perform spatial analysis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indent="-4191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3000"/>
              <a:t>Conduct GIS projects (Geographical information system)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Overview of Agreement (ELA)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Reduce complexity</a:t>
            </a:r>
          </a:p>
          <a:p>
            <a:pPr indent="-3429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Courier New"/>
              <a:buChar char="o"/>
            </a:pPr>
            <a:r>
              <a:rPr lang="en" sz="1800"/>
              <a:t>Unite software licensing into a single organization-wide agreement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Optimize technology spending</a:t>
            </a:r>
          </a:p>
          <a:p>
            <a:pPr indent="-3429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Courier New"/>
              <a:buChar char="o"/>
            </a:pPr>
            <a:r>
              <a:rPr lang="en" sz="1800"/>
              <a:t>Lower the costs of software compliance and asset management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Increase flexibility</a:t>
            </a:r>
          </a:p>
          <a:p>
            <a:pPr indent="-3429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Courier New"/>
              <a:buChar char="o"/>
            </a:pPr>
            <a:r>
              <a:rPr lang="en" sz="1800"/>
              <a:t>Build a scalable system that aligns with your business objectives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Maximize value</a:t>
            </a:r>
          </a:p>
          <a:p>
            <a:pPr indent="-3429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Courier New"/>
              <a:buChar char="o"/>
            </a:pPr>
            <a:r>
              <a:rPr lang="en" sz="1800"/>
              <a:t>Provide mapping and GIS services where it’s needed; when it’s needed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45720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GIS - Esri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457200" y="932700"/>
            <a:ext cx="8229600" cy="340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 algn="ctr">
              <a:spcBef>
                <a:spcPts val="0"/>
              </a:spcBef>
              <a:buNone/>
            </a:pPr>
            <a:r>
              <a:rPr lang="en"/>
              <a:t>The Power of Mapping</a:t>
            </a:r>
          </a:p>
          <a:p>
            <a:pPr indent="-4318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/>
              <a:t>Geographic information system - let us visualize, question, analyze, and interpret data.</a:t>
            </a:r>
          </a:p>
          <a:p>
            <a:pPr indent="-4318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/>
              <a:t>How it works?</a:t>
            </a:r>
          </a:p>
          <a:p>
            <a:pPr rtl="0">
              <a:spcBef>
                <a:spcPts val="0"/>
              </a:spcBef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http://www.esri.com/what-is-gis/howgisworks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http://www.esri.com/what-is-gis/showcase</a:t>
            </a:r>
          </a:p>
          <a:p>
            <a:pPr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Other Mashups</a:t>
            </a:r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318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➔"/>
            </a:pPr>
            <a:r>
              <a:rPr lang="en"/>
              <a:t>GetOutCast</a:t>
            </a:r>
          </a:p>
          <a:p>
            <a:pPr indent="-4318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➔"/>
            </a:pPr>
            <a:r>
              <a:rPr lang="en"/>
              <a:t>DGMapper</a:t>
            </a:r>
          </a:p>
          <a:p>
            <a:pPr indent="-4318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➔"/>
            </a:pPr>
            <a:r>
              <a:rPr lang="en"/>
              <a:t>Blizzalert</a:t>
            </a:r>
          </a:p>
          <a:p>
            <a:pPr indent="-4318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➔"/>
            </a:pPr>
            <a:r>
              <a:rPr lang="en"/>
              <a:t>WeatherMole</a:t>
            </a:r>
          </a:p>
          <a:p>
            <a:pPr indent="-431800" lvl="0" marL="45720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➔"/>
            </a:pPr>
            <a:r>
              <a:rPr lang="en"/>
              <a:t>Tidespy</a:t>
            </a:r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0750" y="957925"/>
            <a:ext cx="2944475" cy="183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1200" y="205975"/>
            <a:ext cx="2518574" cy="1416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0599" y="2465826"/>
            <a:ext cx="2944474" cy="2001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Works Cited</a:t>
            </a:r>
          </a:p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marL="0" rtl="0">
              <a:spcBef>
                <a:spcPts val="0"/>
              </a:spcBef>
              <a:buNone/>
            </a:pPr>
            <a:r>
              <a:rPr lang="en" sz="1800"/>
              <a:t>“NOAA National Weather Service (NWS).” </a:t>
            </a:r>
            <a:r>
              <a:rPr i="1" lang="en" sz="1800"/>
              <a:t>ProgrammableWeb.</a:t>
            </a:r>
            <a:r>
              <a:rPr lang="en" sz="1800"/>
              <a:t> Web. 20 Mar.</a:t>
            </a:r>
          </a:p>
          <a:p>
            <a:pPr indent="457200" marL="0" rtl="0">
              <a:spcBef>
                <a:spcPts val="0"/>
              </a:spcBef>
              <a:buNone/>
            </a:pPr>
            <a:r>
              <a:rPr lang="en" sz="1800"/>
              <a:t>2015.</a:t>
            </a:r>
          </a:p>
          <a:p>
            <a:pPr indent="457200" mar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rtl="0">
              <a:spcBef>
                <a:spcPts val="0"/>
              </a:spcBef>
              <a:buNone/>
            </a:pPr>
            <a:r>
              <a:rPr lang="en" sz="1800"/>
              <a:t>“We Need Your Help!” </a:t>
            </a:r>
            <a:r>
              <a:rPr i="1" lang="en" sz="1800"/>
              <a:t>NOAA. </a:t>
            </a:r>
            <a:r>
              <a:rPr lang="en" sz="1800"/>
              <a:t>Web. 18 Mar. 2015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rtl="0">
              <a:spcBef>
                <a:spcPts val="0"/>
              </a:spcBef>
              <a:buNone/>
            </a:pPr>
            <a:r>
              <a:rPr lang="en" sz="1800"/>
              <a:t>Shields, Barbara. “NOAA and Esri Agreement to Broaden Understanding of 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en" sz="1800"/>
              <a:t>Environmental Change.” </a:t>
            </a:r>
            <a:r>
              <a:rPr i="1" lang="en" sz="1800"/>
              <a:t>NOAA and Esri Agreement to Broaden </a:t>
            </a:r>
          </a:p>
          <a:p>
            <a:pPr indent="0" marL="457200" rtl="0">
              <a:spcBef>
                <a:spcPts val="0"/>
              </a:spcBef>
              <a:buNone/>
            </a:pPr>
            <a:r>
              <a:rPr i="1" lang="en" sz="1800"/>
              <a:t>Understanding of Environmental Change.</a:t>
            </a:r>
            <a:r>
              <a:rPr lang="en" sz="1800"/>
              <a:t> Esri, 27 Feb. 2014. Web. 20 Mar. 2015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i="1" sz="1800"/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is NOAA?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400"/>
              <a:t>National Oceanic &amp; Atmospheric Administration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b="1" lang="en" sz="1400"/>
              <a:t>Ancestors:</a:t>
            </a:r>
            <a:r>
              <a:rPr lang="en" sz="1400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400"/>
              <a:t>U.S. Coast Survey - 1807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400"/>
              <a:t>U.S. Weather Bureau - 1870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400"/>
              <a:t>U.S. Commission of Fish and Fisheries - 1871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400"/>
              <a:t>Present in every state and U.S. territory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indent="-3175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400"/>
              <a:t>U.S. recognized as world leader in different sciences.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575" y="205975"/>
            <a:ext cx="3939325" cy="295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does NOAA Do?</a:t>
            </a:r>
          </a:p>
        </p:txBody>
      </p:sp>
      <p:pic>
        <p:nvPicPr>
          <p:cNvPr id="79" name="Shape 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24" y="1063374"/>
            <a:ext cx="2521425" cy="157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4575" y="2639275"/>
            <a:ext cx="3057853" cy="2036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2575" y="1532174"/>
            <a:ext cx="4223700" cy="279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The Future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GOES-R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March 2016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Western Hemisphere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22,000 miles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375" y="549325"/>
            <a:ext cx="381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Satellite Benefits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What’s the weather going to be?</a:t>
            </a:r>
          </a:p>
          <a:p>
            <a:pPr indent="-3302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More detailed and accurate readings</a:t>
            </a:r>
          </a:p>
          <a:p>
            <a:pPr indent="-3302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Backbone of NWS</a:t>
            </a:r>
          </a:p>
          <a:p>
            <a:pPr indent="-3302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More, Better, Faster!</a:t>
            </a:r>
          </a:p>
          <a:p>
            <a:pPr indent="-3302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Three times more data</a:t>
            </a:r>
          </a:p>
          <a:p>
            <a:pPr indent="-3302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Better resolution</a:t>
            </a:r>
          </a:p>
          <a:p>
            <a:pPr indent="-3302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Five times faster coverage</a:t>
            </a:r>
          </a:p>
          <a:p>
            <a:pPr indent="-3302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A REAL life-saver</a:t>
            </a:r>
          </a:p>
          <a:p>
            <a:pPr indent="-3302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Forecasts will be timelier, with more “real-time”</a:t>
            </a:r>
          </a:p>
          <a:p>
            <a:pPr indent="-3302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Having and keeping electricity flowing is a big deal.</a:t>
            </a:r>
          </a:p>
          <a:p>
            <a:pPr indent="-330200" lvl="1" marL="9144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Monitoring space weather</a:t>
            </a:r>
          </a:p>
          <a:p>
            <a:pPr indent="-3302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Satisfying the inner-geek</a:t>
            </a:r>
          </a:p>
          <a:p>
            <a:pPr indent="-330200" lvl="1" marL="91440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Char char="❏"/>
            </a:pPr>
            <a:r>
              <a:rPr lang="en" sz="1600"/>
              <a:t>3.5 terabytes of data per day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Data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457200" y="12763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2400"/>
              <a:t>NDFD (National Digital Forecast Database)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indent="-3810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2400"/>
              <a:t>NCDC (National Climatic Data Center)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000" y="2957425"/>
            <a:ext cx="5943600" cy="122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Is SOAP?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Simple Object Access Protocol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Set of rules for structuring messages that can be used for simple one-way messaging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Developed by Microsoft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Difficulty relies on language used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Relies on xml (Extensible Markup Language)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Provides error handling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Sample Soap Request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457200" y="962500"/>
            <a:ext cx="8229600" cy="37340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45833"/>
              <a:buFont typeface="Arial"/>
              <a:buNone/>
            </a:pPr>
            <a:r>
              <a:rPr lang="en" sz="2400" u="sng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http://api-portal.anypoint.mulesoft.com/noaa/api/noaa-national-weather-service-nws-api/docs/reference/ndfd-xml-soap-service?ref=apihub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D85C6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Is REST?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457200" y="1200150"/>
            <a:ext cx="8229600" cy="3266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Representational State Transfer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Lightweight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Works in multiple languages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Uses http methods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Does not require XML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Char char="●"/>
            </a:pPr>
            <a:r>
              <a:rPr lang="en" sz="1800"/>
              <a:t>Returns information in the form of JSON, CSV, or RSS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lor-strip">
  <a:themeElements>
    <a:clrScheme name="Custom 458">
      <a:dk1>
        <a:srgbClr val="6A0212"/>
      </a:dk1>
      <a:lt1>
        <a:srgbClr val="B43C3E"/>
      </a:lt1>
      <a:dk2>
        <a:srgbClr val="000000"/>
      </a:dk2>
      <a:lt2>
        <a:srgbClr val="E9E0C9"/>
      </a:lt2>
      <a:accent1>
        <a:srgbClr val="D60030"/>
      </a:accent1>
      <a:accent2>
        <a:srgbClr val="FFA711"/>
      </a:accent2>
      <a:accent3>
        <a:srgbClr val="709E0B"/>
      </a:accent3>
      <a:accent4>
        <a:srgbClr val="006985"/>
      </a:accent4>
      <a:accent5>
        <a:srgbClr val="3A1E5E"/>
      </a:accent5>
      <a:accent6>
        <a:srgbClr val="FF6428"/>
      </a:accent6>
      <a:hlink>
        <a:srgbClr val="CDA43D"/>
      </a:hlink>
      <a:folHlink>
        <a:srgbClr val="744F1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